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Bitter Medium"/>
      <p:regular r:id="rId20"/>
    </p:embeddedFont>
    <p:embeddedFont>
      <p:font typeface="Bitter Medium"/>
      <p:regular r:id="rId21"/>
    </p:embeddedFont>
    <p:embeddedFont>
      <p:font typeface="Bitter Medium"/>
      <p:regular r:id="rId22"/>
    </p:embeddedFont>
    <p:embeddedFont>
      <p:font typeface="Bitter Medium"/>
      <p:regular r:id="rId23"/>
    </p:embeddedFont>
    <p:embeddedFont>
      <p:font typeface="Open Sans"/>
      <p:regular r:id="rId24"/>
    </p:embeddedFont>
    <p:embeddedFont>
      <p:font typeface="Open Sans"/>
      <p:regular r:id="rId25"/>
    </p:embeddedFont>
    <p:embeddedFont>
      <p:font typeface="Open Sans"/>
      <p:regular r:id="rId26"/>
    </p:embeddedFont>
    <p:embeddedFont>
      <p:font typeface="Open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Shield is AWS's managed DDoS protection service
It comes in two tiers - Standard and Advanced
Shield Standard is free and provides baseline DDoS protection for all AWS services
Shield Advanced is a paid subscription service that covers the costs of using AWS WAF during DDoS events across multiple accounts
The Shield Advanced subscription also includes some additional advanced WAF features, which may have separate charges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7124"/>
            <a:ext cx="7556421" cy="1417677"/>
          </a:xfrm>
          <a:prstGeom prst="rect">
            <a:avLst/>
          </a:prstGeom>
          <a:noFill/>
          <a:ln/>
        </p:spPr>
        <p:txBody>
          <a:bodyPr wrap="none" lIns="0" tIns="0" rIns="0" bIns="0" rtlCol="0" anchor="t"/>
          <a:lstStyle/>
          <a:p>
            <a:pPr algn="l" indent="0" marL="0">
              <a:lnSpc>
                <a:spcPts val="11150"/>
              </a:lnSpc>
              <a:buNone/>
            </a:pPr>
            <a:r>
              <a:rPr lang="en-US" sz="8900" dirty="0">
                <a:solidFill>
                  <a:srgbClr val="2C3F42"/>
                </a:solidFill>
                <a:latin typeface="Bitter Medium" pitchFamily="34" charset="0"/>
                <a:ea typeface="Bitter Medium" pitchFamily="34" charset="-122"/>
                <a:cs typeface="Bitter Medium" pitchFamily="34" charset="-120"/>
              </a:rPr>
              <a:t>AWS Shield</a:t>
            </a:r>
            <a:endParaRPr lang="en-US" sz="8900" dirty="0"/>
          </a:p>
        </p:txBody>
      </p:sp>
      <p:sp>
        <p:nvSpPr>
          <p:cNvPr id="4" name="Text 1"/>
          <p:cNvSpPr/>
          <p:nvPr/>
        </p:nvSpPr>
        <p:spPr>
          <a:xfrm>
            <a:off x="6280190" y="446496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presented by:</a:t>
            </a:r>
            <a:endParaRPr lang="en-US" sz="1750" dirty="0"/>
          </a:p>
        </p:txBody>
      </p:sp>
      <p:sp>
        <p:nvSpPr>
          <p:cNvPr id="5" name="Text 2"/>
          <p:cNvSpPr/>
          <p:nvPr/>
        </p:nvSpPr>
        <p:spPr>
          <a:xfrm>
            <a:off x="6280190" y="5168027"/>
            <a:ext cx="3288506" cy="354330"/>
          </a:xfrm>
          <a:prstGeom prst="rect">
            <a:avLst/>
          </a:prstGeom>
          <a:noFill/>
          <a:ln/>
        </p:spPr>
        <p:txBody>
          <a:bodyPr wrap="none" lIns="0" tIns="0" rIns="0" bIns="0" rtlCol="0" anchor="t"/>
          <a:lstStyle/>
          <a:p>
            <a:pPr algn="l" indent="0" marL="0">
              <a:lnSpc>
                <a:spcPts val="2750"/>
              </a:lnSpc>
              <a:buNone/>
            </a:pPr>
            <a:r>
              <a:rPr lang="en-US" sz="2200" dirty="0">
                <a:solidFill>
                  <a:srgbClr val="2C3F42"/>
                </a:solidFill>
                <a:latin typeface="Bitter Medium" pitchFamily="34" charset="0"/>
                <a:ea typeface="Bitter Medium" pitchFamily="34" charset="-122"/>
                <a:cs typeface="Bitter Medium" pitchFamily="34" charset="-120"/>
              </a:rPr>
              <a:t>R.sathya soroopan B.tech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8178" y="517088"/>
            <a:ext cx="6351984" cy="587693"/>
          </a:xfrm>
          <a:prstGeom prst="rect">
            <a:avLst/>
          </a:prstGeom>
          <a:noFill/>
          <a:ln/>
        </p:spPr>
        <p:txBody>
          <a:bodyPr wrap="none" lIns="0" tIns="0" rIns="0" bIns="0" rtlCol="0" anchor="t"/>
          <a:lstStyle/>
          <a:p>
            <a:pPr algn="l" indent="0" marL="0">
              <a:lnSpc>
                <a:spcPts val="4600"/>
              </a:lnSpc>
              <a:buNone/>
            </a:pPr>
            <a:r>
              <a:rPr lang="en-US" sz="3700" dirty="0">
                <a:solidFill>
                  <a:srgbClr val="2C3F42"/>
                </a:solidFill>
                <a:latin typeface="Bitter Medium" pitchFamily="34" charset="0"/>
                <a:ea typeface="Bitter Medium" pitchFamily="34" charset="-122"/>
                <a:cs typeface="Bitter Medium" pitchFamily="34" charset="-120"/>
              </a:rPr>
              <a:t>AWS Shield Pricing Overview</a:t>
            </a:r>
            <a:endParaRPr lang="en-US" sz="3700" dirty="0"/>
          </a:p>
        </p:txBody>
      </p:sp>
      <p:pic>
        <p:nvPicPr>
          <p:cNvPr id="3" name="Image 0" descr="preencoded.png">    </p:cNvPr>
          <p:cNvPicPr>
            <a:picLocks noChangeAspect="1"/>
          </p:cNvPicPr>
          <p:nvPr/>
        </p:nvPicPr>
        <p:blipFill>
          <a:blip r:embed="rId1"/>
          <a:stretch>
            <a:fillRect/>
          </a:stretch>
        </p:blipFill>
        <p:spPr>
          <a:xfrm>
            <a:off x="658178" y="1598295"/>
            <a:ext cx="6427708" cy="6427708"/>
          </a:xfrm>
          <a:prstGeom prst="rect">
            <a:avLst/>
          </a:prstGeom>
        </p:spPr>
      </p:pic>
      <p:sp>
        <p:nvSpPr>
          <p:cNvPr id="4" name="Shape 1"/>
          <p:cNvSpPr/>
          <p:nvPr/>
        </p:nvSpPr>
        <p:spPr>
          <a:xfrm>
            <a:off x="7552134" y="1598295"/>
            <a:ext cx="6427708" cy="1504950"/>
          </a:xfrm>
          <a:prstGeom prst="roundRect">
            <a:avLst>
              <a:gd name="adj" fmla="val 7291"/>
            </a:avLst>
          </a:prstGeom>
          <a:solidFill>
            <a:srgbClr val="FFF8F0"/>
          </a:solidFill>
          <a:ln w="22860">
            <a:solidFill>
              <a:srgbClr val="E2C8B5"/>
            </a:solidFill>
            <a:prstDash val="solid"/>
          </a:ln>
        </p:spPr>
      </p:sp>
      <p:sp>
        <p:nvSpPr>
          <p:cNvPr id="5" name="Shape 2"/>
          <p:cNvSpPr/>
          <p:nvPr/>
        </p:nvSpPr>
        <p:spPr>
          <a:xfrm>
            <a:off x="7529274" y="1598295"/>
            <a:ext cx="91440" cy="1504950"/>
          </a:xfrm>
          <a:prstGeom prst="roundRect">
            <a:avLst>
              <a:gd name="adj" fmla="val 86376"/>
            </a:avLst>
          </a:prstGeom>
          <a:solidFill>
            <a:srgbClr val="D2600F"/>
          </a:solidFill>
          <a:ln/>
        </p:spPr>
      </p:sp>
      <p:sp>
        <p:nvSpPr>
          <p:cNvPr id="6" name="Text 3"/>
          <p:cNvSpPr/>
          <p:nvPr/>
        </p:nvSpPr>
        <p:spPr>
          <a:xfrm>
            <a:off x="7831574" y="1809155"/>
            <a:ext cx="2350651" cy="293727"/>
          </a:xfrm>
          <a:prstGeom prst="rect">
            <a:avLst/>
          </a:prstGeom>
          <a:noFill/>
          <a:ln/>
        </p:spPr>
        <p:txBody>
          <a:bodyPr wrap="none" lIns="0" tIns="0" rIns="0" bIns="0" rtlCol="0" anchor="t"/>
          <a:lstStyle/>
          <a:p>
            <a:pPr algn="l" indent="0" marL="0">
              <a:lnSpc>
                <a:spcPts val="2300"/>
              </a:lnSpc>
              <a:buNone/>
            </a:pPr>
            <a:r>
              <a:rPr lang="en-US" sz="1850" dirty="0">
                <a:solidFill>
                  <a:srgbClr val="2B2E3C"/>
                </a:solidFill>
                <a:latin typeface="Bitter Medium" pitchFamily="34" charset="0"/>
                <a:ea typeface="Bitter Medium" pitchFamily="34" charset="-122"/>
                <a:cs typeface="Bitter Medium" pitchFamily="34" charset="-120"/>
              </a:rPr>
              <a:t>Shield Standard: Free</a:t>
            </a:r>
            <a:endParaRPr lang="en-US" sz="1850" dirty="0"/>
          </a:p>
        </p:txBody>
      </p:sp>
      <p:sp>
        <p:nvSpPr>
          <p:cNvPr id="7" name="Text 4"/>
          <p:cNvSpPr/>
          <p:nvPr/>
        </p:nvSpPr>
        <p:spPr>
          <a:xfrm>
            <a:off x="7831574" y="2290882"/>
            <a:ext cx="5937409" cy="601504"/>
          </a:xfrm>
          <a:prstGeom prst="rect">
            <a:avLst/>
          </a:prstGeom>
          <a:noFill/>
          <a:ln/>
        </p:spPr>
        <p:txBody>
          <a:bodyPr wrap="squar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Included with all AWS services, providing baseline DDoS protection without additional charges.</a:t>
            </a:r>
            <a:endParaRPr lang="en-US" sz="1450" dirty="0"/>
          </a:p>
        </p:txBody>
      </p:sp>
      <p:sp>
        <p:nvSpPr>
          <p:cNvPr id="8" name="Shape 5"/>
          <p:cNvSpPr/>
          <p:nvPr/>
        </p:nvSpPr>
        <p:spPr>
          <a:xfrm>
            <a:off x="7552134" y="3291245"/>
            <a:ext cx="6427708" cy="1504950"/>
          </a:xfrm>
          <a:prstGeom prst="roundRect">
            <a:avLst>
              <a:gd name="adj" fmla="val 7291"/>
            </a:avLst>
          </a:prstGeom>
          <a:solidFill>
            <a:srgbClr val="FFF8F0"/>
          </a:solidFill>
          <a:ln w="22860">
            <a:solidFill>
              <a:srgbClr val="E2C8B5"/>
            </a:solidFill>
            <a:prstDash val="solid"/>
          </a:ln>
        </p:spPr>
      </p:sp>
      <p:sp>
        <p:nvSpPr>
          <p:cNvPr id="9" name="Shape 6"/>
          <p:cNvSpPr/>
          <p:nvPr/>
        </p:nvSpPr>
        <p:spPr>
          <a:xfrm>
            <a:off x="7529274" y="3291245"/>
            <a:ext cx="91440" cy="1504950"/>
          </a:xfrm>
          <a:prstGeom prst="roundRect">
            <a:avLst>
              <a:gd name="adj" fmla="val 86376"/>
            </a:avLst>
          </a:prstGeom>
          <a:solidFill>
            <a:srgbClr val="D2600F"/>
          </a:solidFill>
          <a:ln/>
        </p:spPr>
      </p:sp>
      <p:sp>
        <p:nvSpPr>
          <p:cNvPr id="10" name="Text 7"/>
          <p:cNvSpPr/>
          <p:nvPr/>
        </p:nvSpPr>
        <p:spPr>
          <a:xfrm>
            <a:off x="7831574" y="3502104"/>
            <a:ext cx="4704636" cy="293727"/>
          </a:xfrm>
          <a:prstGeom prst="rect">
            <a:avLst/>
          </a:prstGeom>
          <a:noFill/>
          <a:ln/>
        </p:spPr>
        <p:txBody>
          <a:bodyPr wrap="none" lIns="0" tIns="0" rIns="0" bIns="0" rtlCol="0" anchor="t"/>
          <a:lstStyle/>
          <a:p>
            <a:pPr algn="l" indent="0" marL="0">
              <a:lnSpc>
                <a:spcPts val="2300"/>
              </a:lnSpc>
              <a:buNone/>
            </a:pPr>
            <a:r>
              <a:rPr lang="en-US" sz="1850" dirty="0">
                <a:solidFill>
                  <a:srgbClr val="2B2E3C"/>
                </a:solidFill>
                <a:latin typeface="Bitter Medium" pitchFamily="34" charset="0"/>
                <a:ea typeface="Bitter Medium" pitchFamily="34" charset="-122"/>
                <a:cs typeface="Bitter Medium" pitchFamily="34" charset="-120"/>
              </a:rPr>
              <a:t>Shield Advanced: Subscription + WAF Costs</a:t>
            </a:r>
            <a:endParaRPr lang="en-US" sz="1850" dirty="0"/>
          </a:p>
        </p:txBody>
      </p:sp>
      <p:sp>
        <p:nvSpPr>
          <p:cNvPr id="11" name="Text 8"/>
          <p:cNvSpPr/>
          <p:nvPr/>
        </p:nvSpPr>
        <p:spPr>
          <a:xfrm>
            <a:off x="7831574" y="3983831"/>
            <a:ext cx="5937409" cy="601504"/>
          </a:xfrm>
          <a:prstGeom prst="rect">
            <a:avLst/>
          </a:prstGeom>
          <a:noFill/>
          <a:ln/>
        </p:spPr>
        <p:txBody>
          <a:bodyPr wrap="squar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Incurs a subscription fee, which covers the cost of AWS WAF usage during DDoS events across multiple accounts.</a:t>
            </a:r>
            <a:endParaRPr lang="en-US" sz="1450" dirty="0"/>
          </a:p>
        </p:txBody>
      </p:sp>
      <p:sp>
        <p:nvSpPr>
          <p:cNvPr id="12" name="Shape 9"/>
          <p:cNvSpPr/>
          <p:nvPr/>
        </p:nvSpPr>
        <p:spPr>
          <a:xfrm>
            <a:off x="7552134" y="4984194"/>
            <a:ext cx="6427708" cy="1504950"/>
          </a:xfrm>
          <a:prstGeom prst="roundRect">
            <a:avLst>
              <a:gd name="adj" fmla="val 7291"/>
            </a:avLst>
          </a:prstGeom>
          <a:solidFill>
            <a:srgbClr val="FFF8F0"/>
          </a:solidFill>
          <a:ln w="22860">
            <a:solidFill>
              <a:srgbClr val="E2C8B5"/>
            </a:solidFill>
            <a:prstDash val="solid"/>
          </a:ln>
        </p:spPr>
      </p:sp>
      <p:sp>
        <p:nvSpPr>
          <p:cNvPr id="13" name="Shape 10"/>
          <p:cNvSpPr/>
          <p:nvPr/>
        </p:nvSpPr>
        <p:spPr>
          <a:xfrm>
            <a:off x="7529274" y="4984194"/>
            <a:ext cx="91440" cy="1504950"/>
          </a:xfrm>
          <a:prstGeom prst="roundRect">
            <a:avLst>
              <a:gd name="adj" fmla="val 86376"/>
            </a:avLst>
          </a:prstGeom>
          <a:solidFill>
            <a:srgbClr val="D2600F"/>
          </a:solidFill>
          <a:ln/>
        </p:spPr>
      </p:sp>
      <p:sp>
        <p:nvSpPr>
          <p:cNvPr id="14" name="Text 11"/>
          <p:cNvSpPr/>
          <p:nvPr/>
        </p:nvSpPr>
        <p:spPr>
          <a:xfrm>
            <a:off x="7831574" y="5195054"/>
            <a:ext cx="2716292" cy="293727"/>
          </a:xfrm>
          <a:prstGeom prst="rect">
            <a:avLst/>
          </a:prstGeom>
          <a:noFill/>
          <a:ln/>
        </p:spPr>
        <p:txBody>
          <a:bodyPr wrap="none" lIns="0" tIns="0" rIns="0" bIns="0" rtlCol="0" anchor="t"/>
          <a:lstStyle/>
          <a:p>
            <a:pPr algn="l" indent="0" marL="0">
              <a:lnSpc>
                <a:spcPts val="2300"/>
              </a:lnSpc>
              <a:buNone/>
            </a:pPr>
            <a:r>
              <a:rPr lang="en-US" sz="1850" dirty="0">
                <a:solidFill>
                  <a:srgbClr val="2B2E3C"/>
                </a:solidFill>
                <a:latin typeface="Bitter Medium" pitchFamily="34" charset="0"/>
                <a:ea typeface="Bitter Medium" pitchFamily="34" charset="-122"/>
                <a:cs typeface="Bitter Medium" pitchFamily="34" charset="-120"/>
              </a:rPr>
              <a:t>Additional WAF Features</a:t>
            </a:r>
            <a:endParaRPr lang="en-US" sz="1850" dirty="0"/>
          </a:p>
        </p:txBody>
      </p:sp>
      <p:sp>
        <p:nvSpPr>
          <p:cNvPr id="15" name="Text 12"/>
          <p:cNvSpPr/>
          <p:nvPr/>
        </p:nvSpPr>
        <p:spPr>
          <a:xfrm>
            <a:off x="7831574" y="5676781"/>
            <a:ext cx="5937409" cy="601504"/>
          </a:xfrm>
          <a:prstGeom prst="rect">
            <a:avLst/>
          </a:prstGeom>
          <a:noFill/>
          <a:ln/>
        </p:spPr>
        <p:txBody>
          <a:bodyPr wrap="squar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Certain advanced AWS WAF features not directly related to DDoS mitigation may incur separate charges.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1049" y="606862"/>
            <a:ext cx="10769918" cy="688419"/>
          </a:xfrm>
          <a:prstGeom prst="rect">
            <a:avLst/>
          </a:prstGeom>
          <a:noFill/>
          <a:ln/>
        </p:spPr>
        <p:txBody>
          <a:bodyPr wrap="none" lIns="0" tIns="0" rIns="0" bIns="0" rtlCol="0" anchor="t"/>
          <a:lstStyle/>
          <a:p>
            <a:pPr algn="l" indent="0" marL="0">
              <a:lnSpc>
                <a:spcPts val="5400"/>
              </a:lnSpc>
              <a:buNone/>
            </a:pPr>
            <a:r>
              <a:rPr lang="en-US" sz="4300" dirty="0">
                <a:solidFill>
                  <a:srgbClr val="2C3F42"/>
                </a:solidFill>
                <a:latin typeface="Bitter Medium" pitchFamily="34" charset="0"/>
                <a:ea typeface="Bitter Medium" pitchFamily="34" charset="-122"/>
                <a:cs typeface="Bitter Medium" pitchFamily="34" charset="-120"/>
              </a:rPr>
              <a:t>Best Practices for AWS Shield Deployment</a:t>
            </a:r>
            <a:endParaRPr lang="en-US" sz="4300" dirty="0"/>
          </a:p>
        </p:txBody>
      </p:sp>
      <p:pic>
        <p:nvPicPr>
          <p:cNvPr id="3" name="Image 0" descr="preencoded.png">    </p:cNvPr>
          <p:cNvPicPr>
            <a:picLocks noChangeAspect="1"/>
          </p:cNvPicPr>
          <p:nvPr/>
        </p:nvPicPr>
        <p:blipFill>
          <a:blip r:embed="rId1"/>
          <a:stretch>
            <a:fillRect/>
          </a:stretch>
        </p:blipFill>
        <p:spPr>
          <a:xfrm>
            <a:off x="771049" y="1735812"/>
            <a:ext cx="1101447" cy="1321713"/>
          </a:xfrm>
          <a:prstGeom prst="rect">
            <a:avLst/>
          </a:prstGeom>
        </p:spPr>
      </p:pic>
      <p:sp>
        <p:nvSpPr>
          <p:cNvPr id="4" name="Text 1"/>
          <p:cNvSpPr/>
          <p:nvPr/>
        </p:nvSpPr>
        <p:spPr>
          <a:xfrm>
            <a:off x="2092762" y="1956078"/>
            <a:ext cx="3592592" cy="344210"/>
          </a:xfrm>
          <a:prstGeom prst="rect">
            <a:avLst/>
          </a:prstGeom>
          <a:noFill/>
          <a:ln/>
        </p:spPr>
        <p:txBody>
          <a:bodyPr wrap="none" lIns="0" tIns="0" rIns="0" bIns="0" rtlCol="0" anchor="t"/>
          <a:lstStyle/>
          <a:p>
            <a:pPr algn="l" indent="0" marL="0">
              <a:lnSpc>
                <a:spcPts val="2700"/>
              </a:lnSpc>
              <a:buNone/>
            </a:pPr>
            <a:r>
              <a:rPr lang="en-US" sz="2150" dirty="0">
                <a:solidFill>
                  <a:srgbClr val="2B2E3C"/>
                </a:solidFill>
                <a:latin typeface="Bitter Medium" pitchFamily="34" charset="0"/>
                <a:ea typeface="Bitter Medium" pitchFamily="34" charset="-122"/>
                <a:cs typeface="Bitter Medium" pitchFamily="34" charset="-120"/>
              </a:rPr>
              <a:t>DDoS Resilient Architecture</a:t>
            </a:r>
            <a:endParaRPr lang="en-US" sz="2150" dirty="0"/>
          </a:p>
        </p:txBody>
      </p:sp>
      <p:sp>
        <p:nvSpPr>
          <p:cNvPr id="5" name="Text 2"/>
          <p:cNvSpPr/>
          <p:nvPr/>
        </p:nvSpPr>
        <p:spPr>
          <a:xfrm>
            <a:off x="2092762" y="2432447"/>
            <a:ext cx="11766590" cy="352425"/>
          </a:xfrm>
          <a:prstGeom prst="rect">
            <a:avLst/>
          </a:prstGeom>
          <a:noFill/>
          <a:ln/>
        </p:spPr>
        <p:txBody>
          <a:bodyPr wrap="none" lIns="0" tIns="0" rIns="0" bIns="0" rtlCol="0" anchor="t"/>
          <a:lstStyle/>
          <a:p>
            <a:pPr algn="l" indent="0" marL="0">
              <a:lnSpc>
                <a:spcPts val="2750"/>
              </a:lnSpc>
              <a:buNone/>
            </a:pPr>
            <a:r>
              <a:rPr lang="en-US" sz="1700" dirty="0">
                <a:solidFill>
                  <a:srgbClr val="2B2E3C"/>
                </a:solidFill>
                <a:latin typeface="Open Sans" pitchFamily="34" charset="0"/>
                <a:ea typeface="Open Sans" pitchFamily="34" charset="-122"/>
                <a:cs typeface="Open Sans" pitchFamily="34" charset="-120"/>
              </a:rPr>
              <a:t>Design your AWS architecture to be inherently resilient against DDoS attacks, adhering to AWS best practices.</a:t>
            </a:r>
            <a:endParaRPr lang="en-US" sz="1700" dirty="0"/>
          </a:p>
        </p:txBody>
      </p:sp>
      <p:pic>
        <p:nvPicPr>
          <p:cNvPr id="6" name="Image 1" descr="preencoded.png">    </p:cNvPr>
          <p:cNvPicPr>
            <a:picLocks noChangeAspect="1"/>
          </p:cNvPicPr>
          <p:nvPr/>
        </p:nvPicPr>
        <p:blipFill>
          <a:blip r:embed="rId2"/>
          <a:stretch>
            <a:fillRect/>
          </a:stretch>
        </p:blipFill>
        <p:spPr>
          <a:xfrm>
            <a:off x="771049" y="3057525"/>
            <a:ext cx="1101447" cy="1321713"/>
          </a:xfrm>
          <a:prstGeom prst="rect">
            <a:avLst/>
          </a:prstGeom>
        </p:spPr>
      </p:pic>
      <p:sp>
        <p:nvSpPr>
          <p:cNvPr id="7" name="Text 3"/>
          <p:cNvSpPr/>
          <p:nvPr/>
        </p:nvSpPr>
        <p:spPr>
          <a:xfrm>
            <a:off x="2092762" y="3277791"/>
            <a:ext cx="4261009" cy="344210"/>
          </a:xfrm>
          <a:prstGeom prst="rect">
            <a:avLst/>
          </a:prstGeom>
          <a:noFill/>
          <a:ln/>
        </p:spPr>
        <p:txBody>
          <a:bodyPr wrap="none" lIns="0" tIns="0" rIns="0" bIns="0" rtlCol="0" anchor="t"/>
          <a:lstStyle/>
          <a:p>
            <a:pPr algn="l" indent="0" marL="0">
              <a:lnSpc>
                <a:spcPts val="2700"/>
              </a:lnSpc>
              <a:buNone/>
            </a:pPr>
            <a:r>
              <a:rPr lang="en-US" sz="2150" dirty="0">
                <a:solidFill>
                  <a:srgbClr val="2B2E3C"/>
                </a:solidFill>
                <a:latin typeface="Bitter Medium" pitchFamily="34" charset="0"/>
                <a:ea typeface="Bitter Medium" pitchFamily="34" charset="-122"/>
                <a:cs typeface="Bitter Medium" pitchFamily="34" charset="-120"/>
              </a:rPr>
              <a:t>Shield Advanced for Critical Apps</a:t>
            </a:r>
            <a:endParaRPr lang="en-US" sz="2150" dirty="0"/>
          </a:p>
        </p:txBody>
      </p:sp>
      <p:sp>
        <p:nvSpPr>
          <p:cNvPr id="8" name="Text 4"/>
          <p:cNvSpPr/>
          <p:nvPr/>
        </p:nvSpPr>
        <p:spPr>
          <a:xfrm>
            <a:off x="2092762" y="3754160"/>
            <a:ext cx="11766590" cy="352425"/>
          </a:xfrm>
          <a:prstGeom prst="rect">
            <a:avLst/>
          </a:prstGeom>
          <a:noFill/>
          <a:ln/>
        </p:spPr>
        <p:txBody>
          <a:bodyPr wrap="none" lIns="0" tIns="0" rIns="0" bIns="0" rtlCol="0" anchor="t"/>
          <a:lstStyle/>
          <a:p>
            <a:pPr algn="l" indent="0" marL="0">
              <a:lnSpc>
                <a:spcPts val="2750"/>
              </a:lnSpc>
              <a:buNone/>
            </a:pPr>
            <a:r>
              <a:rPr lang="en-US" sz="1700" dirty="0">
                <a:solidFill>
                  <a:srgbClr val="2B2E3C"/>
                </a:solidFill>
                <a:latin typeface="Open Sans" pitchFamily="34" charset="0"/>
                <a:ea typeface="Open Sans" pitchFamily="34" charset="-122"/>
                <a:cs typeface="Open Sans" pitchFamily="34" charset="-120"/>
              </a:rPr>
              <a:t>Deploy Shield Advanced for mission-critical, high-availability applications that require sophisticated protection.</a:t>
            </a:r>
            <a:endParaRPr lang="en-US" sz="1700" dirty="0"/>
          </a:p>
        </p:txBody>
      </p:sp>
      <p:pic>
        <p:nvPicPr>
          <p:cNvPr id="9" name="Image 2" descr="preencoded.png">    </p:cNvPr>
          <p:cNvPicPr>
            <a:picLocks noChangeAspect="1"/>
          </p:cNvPicPr>
          <p:nvPr/>
        </p:nvPicPr>
        <p:blipFill>
          <a:blip r:embed="rId3"/>
          <a:stretch>
            <a:fillRect/>
          </a:stretch>
        </p:blipFill>
        <p:spPr>
          <a:xfrm>
            <a:off x="771049" y="4379238"/>
            <a:ext cx="1101447" cy="1621750"/>
          </a:xfrm>
          <a:prstGeom prst="rect">
            <a:avLst/>
          </a:prstGeom>
        </p:spPr>
      </p:pic>
      <p:sp>
        <p:nvSpPr>
          <p:cNvPr id="10" name="Text 5"/>
          <p:cNvSpPr/>
          <p:nvPr/>
        </p:nvSpPr>
        <p:spPr>
          <a:xfrm>
            <a:off x="2092762" y="4599503"/>
            <a:ext cx="3073718" cy="344210"/>
          </a:xfrm>
          <a:prstGeom prst="rect">
            <a:avLst/>
          </a:prstGeom>
          <a:noFill/>
          <a:ln/>
        </p:spPr>
        <p:txBody>
          <a:bodyPr wrap="none" lIns="0" tIns="0" rIns="0" bIns="0" rtlCol="0" anchor="t"/>
          <a:lstStyle/>
          <a:p>
            <a:pPr algn="l" indent="0" marL="0">
              <a:lnSpc>
                <a:spcPts val="2700"/>
              </a:lnSpc>
              <a:buNone/>
            </a:pPr>
            <a:r>
              <a:rPr lang="en-US" sz="2150" dirty="0">
                <a:solidFill>
                  <a:srgbClr val="2B2E3C"/>
                </a:solidFill>
                <a:latin typeface="Bitter Medium" pitchFamily="34" charset="0"/>
                <a:ea typeface="Bitter Medium" pitchFamily="34" charset="-122"/>
                <a:cs typeface="Bitter Medium" pitchFamily="34" charset="-120"/>
              </a:rPr>
              <a:t>Health-Based Detection</a:t>
            </a:r>
            <a:endParaRPr lang="en-US" sz="2150" dirty="0"/>
          </a:p>
        </p:txBody>
      </p:sp>
      <p:sp>
        <p:nvSpPr>
          <p:cNvPr id="11" name="Text 6"/>
          <p:cNvSpPr/>
          <p:nvPr/>
        </p:nvSpPr>
        <p:spPr>
          <a:xfrm>
            <a:off x="2092762" y="5075873"/>
            <a:ext cx="11766590" cy="704850"/>
          </a:xfrm>
          <a:prstGeom prst="rect">
            <a:avLst/>
          </a:prstGeom>
          <a:noFill/>
          <a:ln/>
        </p:spPr>
        <p:txBody>
          <a:bodyPr wrap="square" lIns="0" tIns="0" rIns="0" bIns="0" rtlCol="0" anchor="t"/>
          <a:lstStyle/>
          <a:p>
            <a:pPr algn="l" indent="0" marL="0">
              <a:lnSpc>
                <a:spcPts val="2750"/>
              </a:lnSpc>
              <a:buNone/>
            </a:pPr>
            <a:r>
              <a:rPr lang="en-US" sz="1700" dirty="0">
                <a:solidFill>
                  <a:srgbClr val="2B2E3C"/>
                </a:solidFill>
                <a:latin typeface="Open Sans" pitchFamily="34" charset="0"/>
                <a:ea typeface="Open Sans" pitchFamily="34" charset="-122"/>
                <a:cs typeface="Open Sans" pitchFamily="34" charset="-120"/>
              </a:rPr>
              <a:t>Enable health-based detection with Amazon Route 53 health checks to automatically shift traffic away from unhealthy resources during an attack.</a:t>
            </a:r>
            <a:endParaRPr lang="en-US" sz="1700" dirty="0"/>
          </a:p>
        </p:txBody>
      </p:sp>
      <p:pic>
        <p:nvPicPr>
          <p:cNvPr id="12" name="Image 3" descr="preencoded.png">    </p:cNvPr>
          <p:cNvPicPr>
            <a:picLocks noChangeAspect="1"/>
          </p:cNvPicPr>
          <p:nvPr/>
        </p:nvPicPr>
        <p:blipFill>
          <a:blip r:embed="rId4"/>
          <a:stretch>
            <a:fillRect/>
          </a:stretch>
        </p:blipFill>
        <p:spPr>
          <a:xfrm>
            <a:off x="771049" y="6000988"/>
            <a:ext cx="1101447" cy="1621750"/>
          </a:xfrm>
          <a:prstGeom prst="rect">
            <a:avLst/>
          </a:prstGeom>
        </p:spPr>
      </p:pic>
      <p:sp>
        <p:nvSpPr>
          <p:cNvPr id="13" name="Text 7"/>
          <p:cNvSpPr/>
          <p:nvPr/>
        </p:nvSpPr>
        <p:spPr>
          <a:xfrm>
            <a:off x="2092762" y="6221254"/>
            <a:ext cx="4090273" cy="344210"/>
          </a:xfrm>
          <a:prstGeom prst="rect">
            <a:avLst/>
          </a:prstGeom>
          <a:noFill/>
          <a:ln/>
        </p:spPr>
        <p:txBody>
          <a:bodyPr wrap="none" lIns="0" tIns="0" rIns="0" bIns="0" rtlCol="0" anchor="t"/>
          <a:lstStyle/>
          <a:p>
            <a:pPr algn="l" indent="0" marL="0">
              <a:lnSpc>
                <a:spcPts val="2700"/>
              </a:lnSpc>
              <a:buNone/>
            </a:pPr>
            <a:r>
              <a:rPr lang="en-US" sz="2150" dirty="0">
                <a:solidFill>
                  <a:srgbClr val="2B2E3C"/>
                </a:solidFill>
                <a:latin typeface="Bitter Medium" pitchFamily="34" charset="0"/>
                <a:ea typeface="Bitter Medium" pitchFamily="34" charset="-122"/>
                <a:cs typeface="Bitter Medium" pitchFamily="34" charset="-120"/>
              </a:rPr>
              <a:t>Layered Security with AWS WAF</a:t>
            </a:r>
            <a:endParaRPr lang="en-US" sz="2150" dirty="0"/>
          </a:p>
        </p:txBody>
      </p:sp>
      <p:sp>
        <p:nvSpPr>
          <p:cNvPr id="14" name="Text 8"/>
          <p:cNvSpPr/>
          <p:nvPr/>
        </p:nvSpPr>
        <p:spPr>
          <a:xfrm>
            <a:off x="2092762" y="6697623"/>
            <a:ext cx="11766590" cy="704850"/>
          </a:xfrm>
          <a:prstGeom prst="rect">
            <a:avLst/>
          </a:prstGeom>
          <a:noFill/>
          <a:ln/>
        </p:spPr>
        <p:txBody>
          <a:bodyPr wrap="square" lIns="0" tIns="0" rIns="0" bIns="0" rtlCol="0" anchor="t"/>
          <a:lstStyle/>
          <a:p>
            <a:pPr algn="l" indent="0" marL="0">
              <a:lnSpc>
                <a:spcPts val="2750"/>
              </a:lnSpc>
              <a:buNone/>
            </a:pPr>
            <a:r>
              <a:rPr lang="en-US" sz="1700" dirty="0">
                <a:solidFill>
                  <a:srgbClr val="2B2E3C"/>
                </a:solidFill>
                <a:latin typeface="Open Sans" pitchFamily="34" charset="0"/>
                <a:ea typeface="Open Sans" pitchFamily="34" charset="-122"/>
                <a:cs typeface="Open Sans" pitchFamily="34" charset="-120"/>
              </a:rPr>
              <a:t>Combine Shield with AWS WAF to create a robust, layered security posture that protects against both infrastructure and application layer attacks.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6736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Conclusion: Strengthen Cloud Security with AWS Shield</a:t>
            </a:r>
            <a:endParaRPr lang="en-US" sz="4450" dirty="0"/>
          </a:p>
        </p:txBody>
      </p:sp>
      <p:sp>
        <p:nvSpPr>
          <p:cNvPr id="4" name="Text 1"/>
          <p:cNvSpPr/>
          <p:nvPr/>
        </p:nvSpPr>
        <p:spPr>
          <a:xfrm>
            <a:off x="793790" y="423386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AWS Shield provides essential DDoS protection, ensuring cloud infrastructure resilience and availability.</a:t>
            </a:r>
            <a:endParaRPr lang="en-US" sz="1750" dirty="0"/>
          </a:p>
        </p:txBody>
      </p:sp>
      <p:sp>
        <p:nvSpPr>
          <p:cNvPr id="5" name="Text 2"/>
          <p:cNvSpPr/>
          <p:nvPr/>
        </p:nvSpPr>
        <p:spPr>
          <a:xfrm>
            <a:off x="793790" y="521481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Standard: automatic baseline protection.</a:t>
            </a:r>
            <a:endParaRPr lang="en-US" sz="1750" dirty="0"/>
          </a:p>
        </p:txBody>
      </p:sp>
      <p:sp>
        <p:nvSpPr>
          <p:cNvPr id="6" name="Text 3"/>
          <p:cNvSpPr/>
          <p:nvPr/>
        </p:nvSpPr>
        <p:spPr>
          <a:xfrm>
            <a:off x="793790" y="565701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Advanced: enhanced mitigation &amp; expert support.</a:t>
            </a:r>
            <a:endParaRPr lang="en-US" sz="1750" dirty="0"/>
          </a:p>
        </p:txBody>
      </p:sp>
      <p:sp>
        <p:nvSpPr>
          <p:cNvPr id="7" name="Text 4"/>
          <p:cNvSpPr/>
          <p:nvPr/>
        </p:nvSpPr>
        <p:spPr>
          <a:xfrm>
            <a:off x="793790" y="609921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Integrates with AWS WAF for full application security.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60351"/>
            <a:ext cx="8222933" cy="708779"/>
          </a:xfrm>
          <a:prstGeom prst="rect">
            <a:avLst/>
          </a:prstGeom>
          <a:noFill/>
          <a:ln/>
        </p:spPr>
        <p:txBody>
          <a:bodyPr wrap="none" lIns="0" tIns="0" rIns="0" bIns="0" rtlCol="0" anchor="t"/>
          <a:lstStyle/>
          <a:p>
            <a:pPr algn="l" indent="0" marL="0">
              <a:lnSpc>
                <a:spcPts val="5550"/>
              </a:lnSpc>
              <a:buNone/>
            </a:pPr>
            <a:r>
              <a:rPr lang="en-US" sz="4450" b="1" dirty="0">
                <a:solidFill>
                  <a:srgbClr val="2C3F42"/>
                </a:solidFill>
                <a:latin typeface="Bitter Medium" pitchFamily="34" charset="0"/>
                <a:ea typeface="Bitter Medium" pitchFamily="34" charset="-122"/>
                <a:cs typeface="Bitter Medium" pitchFamily="34" charset="-120"/>
              </a:rPr>
              <a:t>                                                     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AWS Shield: Protecting Your Applications from DDoS Attacks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AWS Shield is a managed Distributed Denial of Service (DDoS) protection service that safeguards applications running on AWS. It ensures the availability and reliability of your cloud resources, offering robust protection across network, transport, and application layers.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267426"/>
            <a:ext cx="6748105" cy="3694628"/>
          </a:xfrm>
          <a:prstGeom prst="rect">
            <a:avLst/>
          </a:prstGeom>
        </p:spPr>
      </p:pic>
      <p:sp>
        <p:nvSpPr>
          <p:cNvPr id="4" name="Text 0"/>
          <p:cNvSpPr/>
          <p:nvPr/>
        </p:nvSpPr>
        <p:spPr>
          <a:xfrm>
            <a:off x="8108990" y="278522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Why Use AWS Shield:</a:t>
            </a:r>
            <a:endParaRPr lang="en-US" sz="4450" dirty="0"/>
          </a:p>
        </p:txBody>
      </p:sp>
      <p:sp>
        <p:nvSpPr>
          <p:cNvPr id="5" name="Text 1"/>
          <p:cNvSpPr/>
          <p:nvPr/>
        </p:nvSpPr>
        <p:spPr>
          <a:xfrm>
            <a:off x="8108990" y="3834170"/>
            <a:ext cx="57276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Mitigates common and large-scale DDoS attacks</a:t>
            </a:r>
            <a:endParaRPr lang="en-US" sz="1750" dirty="0"/>
          </a:p>
        </p:txBody>
      </p:sp>
      <p:sp>
        <p:nvSpPr>
          <p:cNvPr id="6" name="Text 2"/>
          <p:cNvSpPr/>
          <p:nvPr/>
        </p:nvSpPr>
        <p:spPr>
          <a:xfrm>
            <a:off x="8108990" y="4276368"/>
            <a:ext cx="57276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24/7 DDoS response team (DRT) with Shield Advanced</a:t>
            </a:r>
            <a:endParaRPr lang="en-US" sz="1750" dirty="0"/>
          </a:p>
        </p:txBody>
      </p:sp>
      <p:sp>
        <p:nvSpPr>
          <p:cNvPr id="7" name="Text 3"/>
          <p:cNvSpPr/>
          <p:nvPr/>
        </p:nvSpPr>
        <p:spPr>
          <a:xfrm>
            <a:off x="8108990" y="5081468"/>
            <a:ext cx="57276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No need for manual intervention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92386"/>
            <a:ext cx="6244709" cy="6244709"/>
          </a:xfrm>
          <a:prstGeom prst="rect">
            <a:avLst/>
          </a:prstGeom>
        </p:spPr>
      </p:pic>
      <p:sp>
        <p:nvSpPr>
          <p:cNvPr id="3" name="Text 0"/>
          <p:cNvSpPr/>
          <p:nvPr/>
        </p:nvSpPr>
        <p:spPr>
          <a:xfrm>
            <a:off x="7599521" y="964049"/>
            <a:ext cx="6244709" cy="1417558"/>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AWS Shield Standard Overview</a:t>
            </a:r>
            <a:endParaRPr lang="en-US" sz="4450" dirty="0"/>
          </a:p>
        </p:txBody>
      </p:sp>
      <p:sp>
        <p:nvSpPr>
          <p:cNvPr id="4" name="Text 1"/>
          <p:cNvSpPr/>
          <p:nvPr/>
        </p:nvSpPr>
        <p:spPr>
          <a:xfrm>
            <a:off x="7599521" y="260842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Automatically included for all AWS users at no extra cost.</a:t>
            </a:r>
            <a:endParaRPr lang="en-US" sz="1750" dirty="0"/>
          </a:p>
        </p:txBody>
      </p:sp>
      <p:sp>
        <p:nvSpPr>
          <p:cNvPr id="5" name="Text 2"/>
          <p:cNvSpPr/>
          <p:nvPr/>
        </p:nvSpPr>
        <p:spPr>
          <a:xfrm>
            <a:off x="7599521" y="341352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Protects against common network and transport layer attacks.</a:t>
            </a:r>
            <a:endParaRPr lang="en-US" sz="1750" dirty="0"/>
          </a:p>
        </p:txBody>
      </p:sp>
      <p:sp>
        <p:nvSpPr>
          <p:cNvPr id="6" name="Text 3"/>
          <p:cNvSpPr/>
          <p:nvPr/>
        </p:nvSpPr>
        <p:spPr>
          <a:xfrm>
            <a:off x="7599521" y="421862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Mitigates over 99% of infrastructure layer attacks within one second.</a:t>
            </a:r>
            <a:endParaRPr lang="en-US" sz="1750" dirty="0"/>
          </a:p>
        </p:txBody>
      </p:sp>
      <p:sp>
        <p:nvSpPr>
          <p:cNvPr id="7" name="Text 4"/>
          <p:cNvSpPr/>
          <p:nvPr/>
        </p:nvSpPr>
        <p:spPr>
          <a:xfrm>
            <a:off x="7599521" y="502372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Safeguards Amazon CloudFront, Route 53, and Global Accelerator.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64049"/>
            <a:ext cx="6244709" cy="1417558"/>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AWS Shield Advanced Overview</a:t>
            </a:r>
            <a:endParaRPr lang="en-US" sz="4450" dirty="0"/>
          </a:p>
        </p:txBody>
      </p:sp>
      <p:sp>
        <p:nvSpPr>
          <p:cNvPr id="3" name="Text 1"/>
          <p:cNvSpPr/>
          <p:nvPr/>
        </p:nvSpPr>
        <p:spPr>
          <a:xfrm>
            <a:off x="793790" y="260842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Subscription-based enhanced protection service.</a:t>
            </a:r>
            <a:endParaRPr lang="en-US" sz="1750" dirty="0"/>
          </a:p>
        </p:txBody>
      </p:sp>
      <p:sp>
        <p:nvSpPr>
          <p:cNvPr id="4" name="Text 2"/>
          <p:cNvSpPr/>
          <p:nvPr/>
        </p:nvSpPr>
        <p:spPr>
          <a:xfrm>
            <a:off x="793790" y="305061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Detects and mitigates large, sophisticated DDoS attacks.</a:t>
            </a:r>
            <a:endParaRPr lang="en-US" sz="1750" dirty="0"/>
          </a:p>
        </p:txBody>
      </p:sp>
      <p:sp>
        <p:nvSpPr>
          <p:cNvPr id="5" name="Text 3"/>
          <p:cNvSpPr/>
          <p:nvPr/>
        </p:nvSpPr>
        <p:spPr>
          <a:xfrm>
            <a:off x="793790" y="385572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Provides near real-time attack visibility and cost protection.</a:t>
            </a:r>
            <a:endParaRPr lang="en-US" sz="1750" dirty="0"/>
          </a:p>
        </p:txBody>
      </p:sp>
      <p:sp>
        <p:nvSpPr>
          <p:cNvPr id="6" name="Text 4"/>
          <p:cNvSpPr/>
          <p:nvPr/>
        </p:nvSpPr>
        <p:spPr>
          <a:xfrm>
            <a:off x="793790" y="466082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Offers 24/7 access to the dedicated AWS Shield Response Team (SRT) for expert support.</a:t>
            </a:r>
            <a:endParaRPr lang="en-US" sz="1750" dirty="0"/>
          </a:p>
        </p:txBody>
      </p:sp>
      <p:pic>
        <p:nvPicPr>
          <p:cNvPr id="7" name="Image 0" descr="preencoded.png">    </p:cNvPr>
          <p:cNvPicPr>
            <a:picLocks noChangeAspect="1"/>
          </p:cNvPicPr>
          <p:nvPr/>
        </p:nvPicPr>
        <p:blipFill>
          <a:blip r:embed="rId1"/>
          <a:stretch>
            <a:fillRect/>
          </a:stretch>
        </p:blipFill>
        <p:spPr>
          <a:xfrm>
            <a:off x="7599521" y="992386"/>
            <a:ext cx="6244709" cy="62447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770697"/>
            <a:ext cx="13042821" cy="4688205"/>
          </a:xfrm>
          <a:prstGeom prst="roundRect">
            <a:avLst>
              <a:gd name="adj" fmla="val 2032"/>
            </a:avLst>
          </a:prstGeom>
          <a:noFill/>
          <a:ln w="7620">
            <a:solidFill>
              <a:srgbClr val="000000">
                <a:alpha val="8000"/>
              </a:srgbClr>
            </a:solidFill>
            <a:prstDash val="solid"/>
          </a:ln>
        </p:spPr>
      </p:sp>
      <p:sp>
        <p:nvSpPr>
          <p:cNvPr id="3" name="Shape 1"/>
          <p:cNvSpPr/>
          <p:nvPr/>
        </p:nvSpPr>
        <p:spPr>
          <a:xfrm>
            <a:off x="801410" y="1778318"/>
            <a:ext cx="13026271" cy="1421368"/>
          </a:xfrm>
          <a:prstGeom prst="rect">
            <a:avLst/>
          </a:prstGeom>
          <a:solidFill>
            <a:srgbClr val="FFFFFF">
              <a:alpha val="4000"/>
            </a:srgbClr>
          </a:solidFill>
          <a:ln/>
        </p:spPr>
      </p:sp>
      <p:sp>
        <p:nvSpPr>
          <p:cNvPr id="4" name="Text 2"/>
          <p:cNvSpPr/>
          <p:nvPr/>
        </p:nvSpPr>
        <p:spPr>
          <a:xfrm>
            <a:off x="1029653" y="1922026"/>
            <a:ext cx="3884176"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Feature</a:t>
            </a:r>
            <a:endParaRPr lang="en-US" sz="3550" dirty="0"/>
          </a:p>
        </p:txBody>
      </p:sp>
      <p:sp>
        <p:nvSpPr>
          <p:cNvPr id="5" name="Text 3"/>
          <p:cNvSpPr/>
          <p:nvPr/>
        </p:nvSpPr>
        <p:spPr>
          <a:xfrm>
            <a:off x="5375077" y="1922026"/>
            <a:ext cx="3880366" cy="1133951"/>
          </a:xfrm>
          <a:prstGeom prst="rect">
            <a:avLst/>
          </a:prstGeom>
          <a:noFill/>
          <a:ln/>
        </p:spPr>
        <p:txBody>
          <a:bodyPr wrap="squar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AWS Shield Standard</a:t>
            </a:r>
            <a:endParaRPr lang="en-US" sz="3550" dirty="0"/>
          </a:p>
        </p:txBody>
      </p:sp>
      <p:sp>
        <p:nvSpPr>
          <p:cNvPr id="6" name="Text 4"/>
          <p:cNvSpPr/>
          <p:nvPr/>
        </p:nvSpPr>
        <p:spPr>
          <a:xfrm>
            <a:off x="9716691" y="1922026"/>
            <a:ext cx="3884176" cy="1133951"/>
          </a:xfrm>
          <a:prstGeom prst="rect">
            <a:avLst/>
          </a:prstGeom>
          <a:noFill/>
          <a:ln/>
        </p:spPr>
        <p:txBody>
          <a:bodyPr wrap="squar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AWS Shield Advanced</a:t>
            </a:r>
            <a:endParaRPr lang="en-US" sz="3550" dirty="0"/>
          </a:p>
        </p:txBody>
      </p:sp>
      <p:sp>
        <p:nvSpPr>
          <p:cNvPr id="7" name="Shape 5"/>
          <p:cNvSpPr/>
          <p:nvPr/>
        </p:nvSpPr>
        <p:spPr>
          <a:xfrm>
            <a:off x="801410" y="3199686"/>
            <a:ext cx="13026271" cy="650319"/>
          </a:xfrm>
          <a:prstGeom prst="rect">
            <a:avLst/>
          </a:prstGeom>
          <a:solidFill>
            <a:srgbClr val="000000">
              <a:alpha val="4000"/>
            </a:srgbClr>
          </a:solidFill>
          <a:ln/>
        </p:spPr>
      </p:sp>
      <p:sp>
        <p:nvSpPr>
          <p:cNvPr id="8" name="Text 6"/>
          <p:cNvSpPr/>
          <p:nvPr/>
        </p:nvSpPr>
        <p:spPr>
          <a:xfrm>
            <a:off x="1029653" y="3343394"/>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Cost</a:t>
            </a:r>
            <a:endParaRPr lang="en-US" sz="1750" dirty="0"/>
          </a:p>
        </p:txBody>
      </p:sp>
      <p:sp>
        <p:nvSpPr>
          <p:cNvPr id="9" name="Text 7"/>
          <p:cNvSpPr/>
          <p:nvPr/>
        </p:nvSpPr>
        <p:spPr>
          <a:xfrm>
            <a:off x="5375077" y="3343394"/>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Free</a:t>
            </a:r>
            <a:endParaRPr lang="en-US" sz="1750" dirty="0"/>
          </a:p>
        </p:txBody>
      </p:sp>
      <p:sp>
        <p:nvSpPr>
          <p:cNvPr id="10" name="Text 8"/>
          <p:cNvSpPr/>
          <p:nvPr/>
        </p:nvSpPr>
        <p:spPr>
          <a:xfrm>
            <a:off x="9716691" y="3343394"/>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Paid</a:t>
            </a:r>
            <a:endParaRPr lang="en-US" sz="1750" dirty="0"/>
          </a:p>
        </p:txBody>
      </p:sp>
      <p:sp>
        <p:nvSpPr>
          <p:cNvPr id="11" name="Shape 9"/>
          <p:cNvSpPr/>
          <p:nvPr/>
        </p:nvSpPr>
        <p:spPr>
          <a:xfrm>
            <a:off x="801410" y="3850005"/>
            <a:ext cx="13026271" cy="650319"/>
          </a:xfrm>
          <a:prstGeom prst="rect">
            <a:avLst/>
          </a:prstGeom>
          <a:solidFill>
            <a:srgbClr val="FFFFFF">
              <a:alpha val="4000"/>
            </a:srgbClr>
          </a:solidFill>
          <a:ln/>
        </p:spPr>
      </p:sp>
      <p:sp>
        <p:nvSpPr>
          <p:cNvPr id="12" name="Text 10"/>
          <p:cNvSpPr/>
          <p:nvPr/>
        </p:nvSpPr>
        <p:spPr>
          <a:xfrm>
            <a:off x="1029653" y="3993713"/>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Protection</a:t>
            </a:r>
            <a:endParaRPr lang="en-US" sz="1750" dirty="0"/>
          </a:p>
        </p:txBody>
      </p:sp>
      <p:sp>
        <p:nvSpPr>
          <p:cNvPr id="13" name="Text 11"/>
          <p:cNvSpPr/>
          <p:nvPr/>
        </p:nvSpPr>
        <p:spPr>
          <a:xfrm>
            <a:off x="5375077" y="3993713"/>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Basic DDoS</a:t>
            </a:r>
            <a:endParaRPr lang="en-US" sz="1750" dirty="0"/>
          </a:p>
        </p:txBody>
      </p:sp>
      <p:sp>
        <p:nvSpPr>
          <p:cNvPr id="14" name="Text 12"/>
          <p:cNvSpPr/>
          <p:nvPr/>
        </p:nvSpPr>
        <p:spPr>
          <a:xfrm>
            <a:off x="9716691" y="3993713"/>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Enhanced DDoS</a:t>
            </a:r>
            <a:endParaRPr lang="en-US" sz="1750" dirty="0"/>
          </a:p>
        </p:txBody>
      </p:sp>
      <p:sp>
        <p:nvSpPr>
          <p:cNvPr id="15" name="Shape 13"/>
          <p:cNvSpPr/>
          <p:nvPr/>
        </p:nvSpPr>
        <p:spPr>
          <a:xfrm>
            <a:off x="801410" y="4500324"/>
            <a:ext cx="13026271" cy="650319"/>
          </a:xfrm>
          <a:prstGeom prst="rect">
            <a:avLst/>
          </a:prstGeom>
          <a:solidFill>
            <a:srgbClr val="000000">
              <a:alpha val="4000"/>
            </a:srgbClr>
          </a:solidFill>
          <a:ln/>
        </p:spPr>
      </p:sp>
      <p:sp>
        <p:nvSpPr>
          <p:cNvPr id="16" name="Text 14"/>
          <p:cNvSpPr/>
          <p:nvPr/>
        </p:nvSpPr>
        <p:spPr>
          <a:xfrm>
            <a:off x="1029653" y="4644033"/>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Reporting</a:t>
            </a:r>
            <a:endParaRPr lang="en-US" sz="1750" dirty="0"/>
          </a:p>
        </p:txBody>
      </p:sp>
      <p:sp>
        <p:nvSpPr>
          <p:cNvPr id="17" name="Text 15"/>
          <p:cNvSpPr/>
          <p:nvPr/>
        </p:nvSpPr>
        <p:spPr>
          <a:xfrm>
            <a:off x="5375077" y="4644033"/>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Basic</a:t>
            </a:r>
            <a:endParaRPr lang="en-US" sz="1750" dirty="0"/>
          </a:p>
        </p:txBody>
      </p:sp>
      <p:sp>
        <p:nvSpPr>
          <p:cNvPr id="18" name="Text 16"/>
          <p:cNvSpPr/>
          <p:nvPr/>
        </p:nvSpPr>
        <p:spPr>
          <a:xfrm>
            <a:off x="9716691" y="4644033"/>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Detailed Metrics</a:t>
            </a:r>
            <a:endParaRPr lang="en-US" sz="1750" dirty="0"/>
          </a:p>
        </p:txBody>
      </p:sp>
      <p:sp>
        <p:nvSpPr>
          <p:cNvPr id="19" name="Shape 17"/>
          <p:cNvSpPr/>
          <p:nvPr/>
        </p:nvSpPr>
        <p:spPr>
          <a:xfrm>
            <a:off x="801410" y="5150644"/>
            <a:ext cx="13026271" cy="650319"/>
          </a:xfrm>
          <a:prstGeom prst="rect">
            <a:avLst/>
          </a:prstGeom>
          <a:solidFill>
            <a:srgbClr val="FFFFFF">
              <a:alpha val="4000"/>
            </a:srgbClr>
          </a:solidFill>
          <a:ln/>
        </p:spPr>
      </p:sp>
      <p:sp>
        <p:nvSpPr>
          <p:cNvPr id="20" name="Text 18"/>
          <p:cNvSpPr/>
          <p:nvPr/>
        </p:nvSpPr>
        <p:spPr>
          <a:xfrm>
            <a:off x="1029653" y="5294352"/>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DRT Support</a:t>
            </a:r>
            <a:endParaRPr lang="en-US" sz="1750" dirty="0"/>
          </a:p>
        </p:txBody>
      </p:sp>
      <p:sp>
        <p:nvSpPr>
          <p:cNvPr id="21" name="Text 19"/>
          <p:cNvSpPr/>
          <p:nvPr/>
        </p:nvSpPr>
        <p:spPr>
          <a:xfrm>
            <a:off x="5375077" y="5294352"/>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No</a:t>
            </a:r>
            <a:endParaRPr lang="en-US" sz="1750" dirty="0"/>
          </a:p>
        </p:txBody>
      </p:sp>
      <p:sp>
        <p:nvSpPr>
          <p:cNvPr id="22" name="Text 20"/>
          <p:cNvSpPr/>
          <p:nvPr/>
        </p:nvSpPr>
        <p:spPr>
          <a:xfrm>
            <a:off x="9716691" y="5294352"/>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Yes</a:t>
            </a:r>
            <a:endParaRPr lang="en-US" sz="1750" dirty="0"/>
          </a:p>
        </p:txBody>
      </p:sp>
      <p:sp>
        <p:nvSpPr>
          <p:cNvPr id="23" name="Shape 21"/>
          <p:cNvSpPr/>
          <p:nvPr/>
        </p:nvSpPr>
        <p:spPr>
          <a:xfrm>
            <a:off x="801410" y="5800963"/>
            <a:ext cx="13026271" cy="650319"/>
          </a:xfrm>
          <a:prstGeom prst="rect">
            <a:avLst/>
          </a:prstGeom>
          <a:solidFill>
            <a:srgbClr val="000000">
              <a:alpha val="4000"/>
            </a:srgbClr>
          </a:solidFill>
          <a:ln/>
        </p:spPr>
      </p:sp>
      <p:sp>
        <p:nvSpPr>
          <p:cNvPr id="24" name="Text 22"/>
          <p:cNvSpPr/>
          <p:nvPr/>
        </p:nvSpPr>
        <p:spPr>
          <a:xfrm>
            <a:off x="1029653" y="5944672"/>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SLA</a:t>
            </a:r>
            <a:endParaRPr lang="en-US" sz="1750" dirty="0"/>
          </a:p>
        </p:txBody>
      </p:sp>
      <p:sp>
        <p:nvSpPr>
          <p:cNvPr id="25" name="Text 23"/>
          <p:cNvSpPr/>
          <p:nvPr/>
        </p:nvSpPr>
        <p:spPr>
          <a:xfrm>
            <a:off x="5375077" y="5944672"/>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No</a:t>
            </a:r>
            <a:endParaRPr lang="en-US" sz="1750" dirty="0"/>
          </a:p>
        </p:txBody>
      </p:sp>
      <p:sp>
        <p:nvSpPr>
          <p:cNvPr id="26" name="Text 24"/>
          <p:cNvSpPr/>
          <p:nvPr/>
        </p:nvSpPr>
        <p:spPr>
          <a:xfrm>
            <a:off x="9716691" y="5944672"/>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Yes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17715"/>
            <a:ext cx="10816233"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Types of Attacks Mitigated by AWS Shield</a:t>
            </a:r>
            <a:endParaRPr lang="en-US" sz="4450" dirty="0"/>
          </a:p>
        </p:txBody>
      </p:sp>
      <p:pic>
        <p:nvPicPr>
          <p:cNvPr id="3" name="Image 0" descr="preencoded.png">    </p:cNvPr>
          <p:cNvPicPr>
            <a:picLocks noChangeAspect="1"/>
          </p:cNvPicPr>
          <p:nvPr/>
        </p:nvPicPr>
        <p:blipFill>
          <a:blip r:embed="rId1"/>
          <a:stretch>
            <a:fillRect/>
          </a:stretch>
        </p:blipFill>
        <p:spPr>
          <a:xfrm>
            <a:off x="793790" y="2880122"/>
            <a:ext cx="566976" cy="566976"/>
          </a:xfrm>
          <a:prstGeom prst="rect">
            <a:avLst/>
          </a:prstGeom>
        </p:spPr>
      </p:pic>
      <p:sp>
        <p:nvSpPr>
          <p:cNvPr id="4" name="Text 1"/>
          <p:cNvSpPr/>
          <p:nvPr/>
        </p:nvSpPr>
        <p:spPr>
          <a:xfrm>
            <a:off x="1644253" y="30147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Volumetric Attacks</a:t>
            </a:r>
            <a:endParaRPr lang="en-US" sz="2200" dirty="0"/>
          </a:p>
        </p:txBody>
      </p:sp>
      <p:sp>
        <p:nvSpPr>
          <p:cNvPr id="5" name="Text 2"/>
          <p:cNvSpPr/>
          <p:nvPr/>
        </p:nvSpPr>
        <p:spPr>
          <a:xfrm>
            <a:off x="1644253" y="3505200"/>
            <a:ext cx="5529143"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Saturate network capacity with high volumes of traffic, like UDP floods and ICMP floods.</a:t>
            </a:r>
            <a:endParaRPr lang="en-US" sz="1750" dirty="0"/>
          </a:p>
        </p:txBody>
      </p:sp>
      <p:pic>
        <p:nvPicPr>
          <p:cNvPr id="6" name="Image 1" descr="preencoded.png">    </p:cNvPr>
          <p:cNvPicPr>
            <a:picLocks noChangeAspect="1"/>
          </p:cNvPicPr>
          <p:nvPr/>
        </p:nvPicPr>
        <p:blipFill>
          <a:blip r:embed="rId2"/>
          <a:stretch>
            <a:fillRect/>
          </a:stretch>
        </p:blipFill>
        <p:spPr>
          <a:xfrm>
            <a:off x="7456884" y="2880122"/>
            <a:ext cx="566976" cy="566976"/>
          </a:xfrm>
          <a:prstGeom prst="rect">
            <a:avLst/>
          </a:prstGeom>
        </p:spPr>
      </p:pic>
      <p:sp>
        <p:nvSpPr>
          <p:cNvPr id="7" name="Text 3"/>
          <p:cNvSpPr/>
          <p:nvPr/>
        </p:nvSpPr>
        <p:spPr>
          <a:xfrm>
            <a:off x="8307348" y="30147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Protocol Attacks</a:t>
            </a:r>
            <a:endParaRPr lang="en-US" sz="2200" dirty="0"/>
          </a:p>
        </p:txBody>
      </p:sp>
      <p:sp>
        <p:nvSpPr>
          <p:cNvPr id="8" name="Text 4"/>
          <p:cNvSpPr/>
          <p:nvPr/>
        </p:nvSpPr>
        <p:spPr>
          <a:xfrm>
            <a:off x="8307348" y="3505200"/>
            <a:ext cx="5529263"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Exploit vulnerabilities in network protocols, such as TCP SYN floods and fragmented packet attacks.</a:t>
            </a:r>
            <a:endParaRPr lang="en-US" sz="1750" dirty="0"/>
          </a:p>
        </p:txBody>
      </p:sp>
      <p:pic>
        <p:nvPicPr>
          <p:cNvPr id="9" name="Image 2" descr="preencoded.png">    </p:cNvPr>
          <p:cNvPicPr>
            <a:picLocks noChangeAspect="1"/>
          </p:cNvPicPr>
          <p:nvPr/>
        </p:nvPicPr>
        <p:blipFill>
          <a:blip r:embed="rId3"/>
          <a:stretch>
            <a:fillRect/>
          </a:stretch>
        </p:blipFill>
        <p:spPr>
          <a:xfrm>
            <a:off x="793790" y="4797981"/>
            <a:ext cx="566976" cy="566976"/>
          </a:xfrm>
          <a:prstGeom prst="rect">
            <a:avLst/>
          </a:prstGeom>
        </p:spPr>
      </p:pic>
      <p:sp>
        <p:nvSpPr>
          <p:cNvPr id="10" name="Text 5"/>
          <p:cNvSpPr/>
          <p:nvPr/>
        </p:nvSpPr>
        <p:spPr>
          <a:xfrm>
            <a:off x="1644253" y="4932640"/>
            <a:ext cx="3370183"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Application Layer Attacks</a:t>
            </a:r>
            <a:endParaRPr lang="en-US" sz="2200" dirty="0"/>
          </a:p>
        </p:txBody>
      </p:sp>
      <p:sp>
        <p:nvSpPr>
          <p:cNvPr id="11" name="Text 6"/>
          <p:cNvSpPr/>
          <p:nvPr/>
        </p:nvSpPr>
        <p:spPr>
          <a:xfrm>
            <a:off x="1644253" y="5423059"/>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Target web applications with HTTP floods, DNS query floods, and other resource-exhausting requests.</a:t>
            </a:r>
            <a:endParaRPr lang="en-US" sz="1750" dirty="0"/>
          </a:p>
        </p:txBody>
      </p:sp>
      <p:pic>
        <p:nvPicPr>
          <p:cNvPr id="12" name="Image 3" descr="preencoded.png">    </p:cNvPr>
          <p:cNvPicPr>
            <a:picLocks noChangeAspect="1"/>
          </p:cNvPicPr>
          <p:nvPr/>
        </p:nvPicPr>
        <p:blipFill>
          <a:blip r:embed="rId4"/>
          <a:stretch>
            <a:fillRect/>
          </a:stretch>
        </p:blipFill>
        <p:spPr>
          <a:xfrm>
            <a:off x="7456884" y="4797981"/>
            <a:ext cx="566976" cy="566976"/>
          </a:xfrm>
          <a:prstGeom prst="rect">
            <a:avLst/>
          </a:prstGeom>
        </p:spPr>
      </p:pic>
      <p:sp>
        <p:nvSpPr>
          <p:cNvPr id="13" name="Text 7"/>
          <p:cNvSpPr/>
          <p:nvPr/>
        </p:nvSpPr>
        <p:spPr>
          <a:xfrm>
            <a:off x="8307348" y="4932640"/>
            <a:ext cx="3541633"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Zero-Day &amp; Known Vectors</a:t>
            </a:r>
            <a:endParaRPr lang="en-US" sz="2200" dirty="0"/>
          </a:p>
        </p:txBody>
      </p:sp>
      <p:sp>
        <p:nvSpPr>
          <p:cNvPr id="14" name="Text 8"/>
          <p:cNvSpPr/>
          <p:nvPr/>
        </p:nvSpPr>
        <p:spPr>
          <a:xfrm>
            <a:off x="8307348" y="5423059"/>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Covers both new, unknown attack methods and established attack vectors with continuous threat intelligence updates.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3049" y="458153"/>
            <a:ext cx="11418332" cy="520541"/>
          </a:xfrm>
          <a:prstGeom prst="rect">
            <a:avLst/>
          </a:prstGeom>
          <a:noFill/>
          <a:ln/>
        </p:spPr>
        <p:txBody>
          <a:bodyPr wrap="none" lIns="0" tIns="0" rIns="0" bIns="0" rtlCol="0" anchor="t"/>
          <a:lstStyle/>
          <a:p>
            <a:pPr algn="l" indent="0" marL="0">
              <a:lnSpc>
                <a:spcPts val="4050"/>
              </a:lnSpc>
              <a:buNone/>
            </a:pPr>
            <a:r>
              <a:rPr lang="en-US" sz="3250" dirty="0">
                <a:solidFill>
                  <a:srgbClr val="2C3F42"/>
                </a:solidFill>
                <a:latin typeface="Bitter Medium" pitchFamily="34" charset="0"/>
                <a:ea typeface="Bitter Medium" pitchFamily="34" charset="-122"/>
                <a:cs typeface="Bitter Medium" pitchFamily="34" charset="-120"/>
              </a:rPr>
              <a:t>Integration with AWS WAF for Application Layer Protection</a:t>
            </a:r>
            <a:endParaRPr lang="en-US" sz="3250" dirty="0"/>
          </a:p>
        </p:txBody>
      </p:sp>
      <p:sp>
        <p:nvSpPr>
          <p:cNvPr id="3" name="Text 1"/>
          <p:cNvSpPr/>
          <p:nvPr/>
        </p:nvSpPr>
        <p:spPr>
          <a:xfrm>
            <a:off x="583049" y="1311831"/>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2B2E3C"/>
                </a:solidFill>
                <a:latin typeface="Open Sans" pitchFamily="34" charset="0"/>
                <a:ea typeface="Open Sans" pitchFamily="34" charset="-122"/>
                <a:cs typeface="Open Sans" pitchFamily="34" charset="-120"/>
              </a:rPr>
              <a:t>AWS Shield Advanced seamlessly integrates with AWS WAF (Web Application Firewall) to provide comprehensive Layer 7 defence for your applications.</a:t>
            </a:r>
            <a:endParaRPr lang="en-US" sz="1300" dirty="0"/>
          </a:p>
        </p:txBody>
      </p:sp>
      <p:pic>
        <p:nvPicPr>
          <p:cNvPr id="4" name="Image 0" descr="preencoded.png">    </p:cNvPr>
          <p:cNvPicPr>
            <a:picLocks noChangeAspect="1"/>
          </p:cNvPicPr>
          <p:nvPr/>
        </p:nvPicPr>
        <p:blipFill>
          <a:blip r:embed="rId1"/>
          <a:stretch>
            <a:fillRect/>
          </a:stretch>
        </p:blipFill>
        <p:spPr>
          <a:xfrm>
            <a:off x="583049" y="1953101"/>
            <a:ext cx="6528911" cy="6528911"/>
          </a:xfrm>
          <a:prstGeom prst="rect">
            <a:avLst/>
          </a:prstGeom>
        </p:spPr>
      </p:pic>
      <p:sp>
        <p:nvSpPr>
          <p:cNvPr id="5" name="Shape 2"/>
          <p:cNvSpPr/>
          <p:nvPr/>
        </p:nvSpPr>
        <p:spPr>
          <a:xfrm>
            <a:off x="7526060" y="1953101"/>
            <a:ext cx="6528911" cy="1338620"/>
          </a:xfrm>
          <a:prstGeom prst="roundRect">
            <a:avLst>
              <a:gd name="adj" fmla="val 5227"/>
            </a:avLst>
          </a:prstGeom>
          <a:solidFill>
            <a:srgbClr val="FFF8F0"/>
          </a:solidFill>
          <a:ln w="22860">
            <a:solidFill>
              <a:srgbClr val="E2C8B5"/>
            </a:solidFill>
            <a:prstDash val="solid"/>
          </a:ln>
        </p:spPr>
      </p:sp>
      <p:sp>
        <p:nvSpPr>
          <p:cNvPr id="6" name="Text 3"/>
          <p:cNvSpPr/>
          <p:nvPr/>
        </p:nvSpPr>
        <p:spPr>
          <a:xfrm>
            <a:off x="7715488" y="2142530"/>
            <a:ext cx="2386846" cy="260271"/>
          </a:xfrm>
          <a:prstGeom prst="rect">
            <a:avLst/>
          </a:prstGeom>
          <a:noFill/>
          <a:ln/>
        </p:spPr>
        <p:txBody>
          <a:bodyPr wrap="none" lIns="0" tIns="0" rIns="0" bIns="0" rtlCol="0" anchor="t"/>
          <a:lstStyle/>
          <a:p>
            <a:pPr algn="l" indent="0" marL="0">
              <a:lnSpc>
                <a:spcPts val="2000"/>
              </a:lnSpc>
              <a:buNone/>
            </a:pPr>
            <a:r>
              <a:rPr lang="en-US" sz="1600" dirty="0">
                <a:solidFill>
                  <a:srgbClr val="2B2E3C"/>
                </a:solidFill>
                <a:latin typeface="Bitter Medium" pitchFamily="34" charset="0"/>
                <a:ea typeface="Bitter Medium" pitchFamily="34" charset="-122"/>
                <a:cs typeface="Bitter Medium" pitchFamily="34" charset="-120"/>
              </a:rPr>
              <a:t>Automatic Rule Creation</a:t>
            </a:r>
            <a:endParaRPr lang="en-US" sz="1600" dirty="0"/>
          </a:p>
        </p:txBody>
      </p:sp>
      <p:sp>
        <p:nvSpPr>
          <p:cNvPr id="7" name="Text 4"/>
          <p:cNvSpPr/>
          <p:nvPr/>
        </p:nvSpPr>
        <p:spPr>
          <a:xfrm>
            <a:off x="7715488" y="2569369"/>
            <a:ext cx="6150054" cy="532924"/>
          </a:xfrm>
          <a:prstGeom prst="rect">
            <a:avLst/>
          </a:prstGeom>
          <a:noFill/>
          <a:ln/>
        </p:spPr>
        <p:txBody>
          <a:bodyPr wrap="square" lIns="0" tIns="0" rIns="0" bIns="0" rtlCol="0" anchor="t"/>
          <a:lstStyle/>
          <a:p>
            <a:pPr algn="l" indent="0" marL="0">
              <a:lnSpc>
                <a:spcPts val="2050"/>
              </a:lnSpc>
              <a:buNone/>
            </a:pPr>
            <a:r>
              <a:rPr lang="en-US" sz="1300" dirty="0">
                <a:solidFill>
                  <a:srgbClr val="2B2E3C"/>
                </a:solidFill>
                <a:latin typeface="Open Sans" pitchFamily="34" charset="0"/>
                <a:ea typeface="Open Sans" pitchFamily="34" charset="-122"/>
                <a:cs typeface="Open Sans" pitchFamily="34" charset="-120"/>
              </a:rPr>
              <a:t>Shield Advanced automatically creates WAF rules to block malicious requests during DDoS events.</a:t>
            </a:r>
            <a:endParaRPr lang="en-US" sz="1300" dirty="0"/>
          </a:p>
        </p:txBody>
      </p:sp>
      <p:sp>
        <p:nvSpPr>
          <p:cNvPr id="8" name="Shape 5"/>
          <p:cNvSpPr/>
          <p:nvPr/>
        </p:nvSpPr>
        <p:spPr>
          <a:xfrm>
            <a:off x="7526060" y="3458289"/>
            <a:ext cx="6528911" cy="1338620"/>
          </a:xfrm>
          <a:prstGeom prst="roundRect">
            <a:avLst>
              <a:gd name="adj" fmla="val 5227"/>
            </a:avLst>
          </a:prstGeom>
          <a:solidFill>
            <a:srgbClr val="FFF8F0"/>
          </a:solidFill>
          <a:ln w="22860">
            <a:solidFill>
              <a:srgbClr val="E2C8B5"/>
            </a:solidFill>
            <a:prstDash val="solid"/>
          </a:ln>
        </p:spPr>
      </p:sp>
      <p:sp>
        <p:nvSpPr>
          <p:cNvPr id="9" name="Text 6"/>
          <p:cNvSpPr/>
          <p:nvPr/>
        </p:nvSpPr>
        <p:spPr>
          <a:xfrm>
            <a:off x="7715488" y="3647718"/>
            <a:ext cx="2082522" cy="260271"/>
          </a:xfrm>
          <a:prstGeom prst="rect">
            <a:avLst/>
          </a:prstGeom>
          <a:noFill/>
          <a:ln/>
        </p:spPr>
        <p:txBody>
          <a:bodyPr wrap="none" lIns="0" tIns="0" rIns="0" bIns="0" rtlCol="0" anchor="t"/>
          <a:lstStyle/>
          <a:p>
            <a:pPr algn="l" indent="0" marL="0">
              <a:lnSpc>
                <a:spcPts val="2000"/>
              </a:lnSpc>
              <a:buNone/>
            </a:pPr>
            <a:r>
              <a:rPr lang="en-US" sz="1600" dirty="0">
                <a:solidFill>
                  <a:srgbClr val="2B2E3C"/>
                </a:solidFill>
                <a:latin typeface="Bitter Medium" pitchFamily="34" charset="0"/>
                <a:ea typeface="Bitter Medium" pitchFamily="34" charset="-122"/>
                <a:cs typeface="Bitter Medium" pitchFamily="34" charset="-120"/>
              </a:rPr>
              <a:t>Rate-Based Blocking</a:t>
            </a:r>
            <a:endParaRPr lang="en-US" sz="1600" dirty="0"/>
          </a:p>
        </p:txBody>
      </p:sp>
      <p:sp>
        <p:nvSpPr>
          <p:cNvPr id="10" name="Text 7"/>
          <p:cNvSpPr/>
          <p:nvPr/>
        </p:nvSpPr>
        <p:spPr>
          <a:xfrm>
            <a:off x="7715488" y="4074557"/>
            <a:ext cx="6150054" cy="532924"/>
          </a:xfrm>
          <a:prstGeom prst="rect">
            <a:avLst/>
          </a:prstGeom>
          <a:noFill/>
          <a:ln/>
        </p:spPr>
        <p:txBody>
          <a:bodyPr wrap="square" lIns="0" tIns="0" rIns="0" bIns="0" rtlCol="0" anchor="t"/>
          <a:lstStyle/>
          <a:p>
            <a:pPr algn="l" indent="0" marL="0">
              <a:lnSpc>
                <a:spcPts val="2050"/>
              </a:lnSpc>
              <a:buNone/>
            </a:pPr>
            <a:r>
              <a:rPr lang="en-US" sz="1300" dirty="0">
                <a:solidFill>
                  <a:srgbClr val="2B2E3C"/>
                </a:solidFill>
                <a:latin typeface="Open Sans" pitchFamily="34" charset="0"/>
                <a:ea typeface="Open Sans" pitchFamily="34" charset="-122"/>
                <a:cs typeface="Open Sans" pitchFamily="34" charset="-120"/>
              </a:rPr>
              <a:t>Enables intelligent rate-based blocking to mitigate excessive requests from suspicious IP addresses.</a:t>
            </a:r>
            <a:endParaRPr lang="en-US" sz="1300" dirty="0"/>
          </a:p>
        </p:txBody>
      </p:sp>
      <p:sp>
        <p:nvSpPr>
          <p:cNvPr id="11" name="Shape 8"/>
          <p:cNvSpPr/>
          <p:nvPr/>
        </p:nvSpPr>
        <p:spPr>
          <a:xfrm>
            <a:off x="7526060" y="4963478"/>
            <a:ext cx="6528911" cy="1338620"/>
          </a:xfrm>
          <a:prstGeom prst="roundRect">
            <a:avLst>
              <a:gd name="adj" fmla="val 5227"/>
            </a:avLst>
          </a:prstGeom>
          <a:solidFill>
            <a:srgbClr val="FFF8F0"/>
          </a:solidFill>
          <a:ln w="22860">
            <a:solidFill>
              <a:srgbClr val="E2C8B5"/>
            </a:solidFill>
            <a:prstDash val="solid"/>
          </a:ln>
        </p:spPr>
      </p:sp>
      <p:sp>
        <p:nvSpPr>
          <p:cNvPr id="12" name="Text 9"/>
          <p:cNvSpPr/>
          <p:nvPr/>
        </p:nvSpPr>
        <p:spPr>
          <a:xfrm>
            <a:off x="7715488" y="5152906"/>
            <a:ext cx="2082522" cy="260271"/>
          </a:xfrm>
          <a:prstGeom prst="rect">
            <a:avLst/>
          </a:prstGeom>
          <a:noFill/>
          <a:ln/>
        </p:spPr>
        <p:txBody>
          <a:bodyPr wrap="none" lIns="0" tIns="0" rIns="0" bIns="0" rtlCol="0" anchor="t"/>
          <a:lstStyle/>
          <a:p>
            <a:pPr algn="l" indent="0" marL="0">
              <a:lnSpc>
                <a:spcPts val="2000"/>
              </a:lnSpc>
              <a:buNone/>
            </a:pPr>
            <a:r>
              <a:rPr lang="en-US" sz="1600" dirty="0">
                <a:solidFill>
                  <a:srgbClr val="2B2E3C"/>
                </a:solidFill>
                <a:latin typeface="Bitter Medium" pitchFamily="34" charset="0"/>
                <a:ea typeface="Bitter Medium" pitchFamily="34" charset="-122"/>
                <a:cs typeface="Bitter Medium" pitchFamily="34" charset="-120"/>
              </a:rPr>
              <a:t>Custom WAF Rules</a:t>
            </a:r>
            <a:endParaRPr lang="en-US" sz="1600" dirty="0"/>
          </a:p>
        </p:txBody>
      </p:sp>
      <p:sp>
        <p:nvSpPr>
          <p:cNvPr id="13" name="Text 10"/>
          <p:cNvSpPr/>
          <p:nvPr/>
        </p:nvSpPr>
        <p:spPr>
          <a:xfrm>
            <a:off x="7715488" y="5579745"/>
            <a:ext cx="6150054" cy="532924"/>
          </a:xfrm>
          <a:prstGeom prst="rect">
            <a:avLst/>
          </a:prstGeom>
          <a:noFill/>
          <a:ln/>
        </p:spPr>
        <p:txBody>
          <a:bodyPr wrap="square" lIns="0" tIns="0" rIns="0" bIns="0" rtlCol="0" anchor="t"/>
          <a:lstStyle/>
          <a:p>
            <a:pPr algn="l" indent="0" marL="0">
              <a:lnSpc>
                <a:spcPts val="2050"/>
              </a:lnSpc>
              <a:buNone/>
            </a:pPr>
            <a:r>
              <a:rPr lang="en-US" sz="1300" dirty="0">
                <a:solidFill>
                  <a:srgbClr val="2B2E3C"/>
                </a:solidFill>
                <a:latin typeface="Open Sans" pitchFamily="34" charset="0"/>
                <a:ea typeface="Open Sans" pitchFamily="34" charset="-122"/>
                <a:cs typeface="Open Sans" pitchFamily="34" charset="-120"/>
              </a:rPr>
              <a:t>The Shield Response Team (SRT) can deploy custom WAF rules to counter specific, evolving attack patterns.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98232"/>
            <a:ext cx="9838253"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Benefits and Use Cases of AWS Shield</a:t>
            </a:r>
            <a:endParaRPr lang="en-US" sz="4450" dirty="0"/>
          </a:p>
        </p:txBody>
      </p:sp>
      <p:sp>
        <p:nvSpPr>
          <p:cNvPr id="3" name="Shape 1"/>
          <p:cNvSpPr/>
          <p:nvPr/>
        </p:nvSpPr>
        <p:spPr>
          <a:xfrm>
            <a:off x="793790" y="2260640"/>
            <a:ext cx="6436400" cy="680442"/>
          </a:xfrm>
          <a:prstGeom prst="roundRect">
            <a:avLst>
              <a:gd name="adj" fmla="val 480029"/>
            </a:avLst>
          </a:prstGeom>
          <a:solidFill>
            <a:srgbClr val="FCE2CF"/>
          </a:solidFill>
          <a:ln w="7620">
            <a:solidFill>
              <a:srgbClr val="E2C8B5"/>
            </a:solidFill>
            <a:prstDash val="solid"/>
          </a:ln>
        </p:spPr>
      </p:sp>
      <p:sp>
        <p:nvSpPr>
          <p:cNvPr id="4" name="Text 2"/>
          <p:cNvSpPr/>
          <p:nvPr/>
        </p:nvSpPr>
        <p:spPr>
          <a:xfrm>
            <a:off x="3841909" y="2388156"/>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5" name="Text 3"/>
          <p:cNvSpPr/>
          <p:nvPr/>
        </p:nvSpPr>
        <p:spPr>
          <a:xfrm>
            <a:off x="1020604" y="31678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Reduced Downtime</a:t>
            </a:r>
            <a:endParaRPr lang="en-US" sz="2200" dirty="0"/>
          </a:p>
        </p:txBody>
      </p:sp>
      <p:sp>
        <p:nvSpPr>
          <p:cNvPr id="6" name="Text 4"/>
          <p:cNvSpPr/>
          <p:nvPr/>
        </p:nvSpPr>
        <p:spPr>
          <a:xfrm>
            <a:off x="1020604" y="3658314"/>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Automatic detection and mitigation capabilities minimise service interruptions.</a:t>
            </a:r>
            <a:endParaRPr lang="en-US" sz="1750" dirty="0"/>
          </a:p>
        </p:txBody>
      </p:sp>
      <p:sp>
        <p:nvSpPr>
          <p:cNvPr id="7" name="Shape 5"/>
          <p:cNvSpPr/>
          <p:nvPr/>
        </p:nvSpPr>
        <p:spPr>
          <a:xfrm>
            <a:off x="7400211" y="2260640"/>
            <a:ext cx="6436400" cy="680442"/>
          </a:xfrm>
          <a:prstGeom prst="roundRect">
            <a:avLst>
              <a:gd name="adj" fmla="val 480029"/>
            </a:avLst>
          </a:prstGeom>
          <a:solidFill>
            <a:srgbClr val="FCE2CF"/>
          </a:solidFill>
          <a:ln w="7620">
            <a:solidFill>
              <a:srgbClr val="E2C8B5"/>
            </a:solidFill>
            <a:prstDash val="solid"/>
          </a:ln>
        </p:spPr>
      </p:sp>
      <p:sp>
        <p:nvSpPr>
          <p:cNvPr id="8" name="Text 6"/>
          <p:cNvSpPr/>
          <p:nvPr/>
        </p:nvSpPr>
        <p:spPr>
          <a:xfrm>
            <a:off x="10448330" y="2388156"/>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9" name="Text 7"/>
          <p:cNvSpPr/>
          <p:nvPr/>
        </p:nvSpPr>
        <p:spPr>
          <a:xfrm>
            <a:off x="7627025" y="3167896"/>
            <a:ext cx="3010614"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Customised Protection</a:t>
            </a:r>
            <a:endParaRPr lang="en-US" sz="2200" dirty="0"/>
          </a:p>
        </p:txBody>
      </p:sp>
      <p:sp>
        <p:nvSpPr>
          <p:cNvPr id="10" name="Text 8"/>
          <p:cNvSpPr/>
          <p:nvPr/>
        </p:nvSpPr>
        <p:spPr>
          <a:xfrm>
            <a:off x="7627025" y="3658314"/>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Tailored to specific application traffic patterns and sensitivities.</a:t>
            </a:r>
            <a:endParaRPr lang="en-US" sz="1750" dirty="0"/>
          </a:p>
        </p:txBody>
      </p:sp>
      <p:sp>
        <p:nvSpPr>
          <p:cNvPr id="11" name="Shape 9"/>
          <p:cNvSpPr/>
          <p:nvPr/>
        </p:nvSpPr>
        <p:spPr>
          <a:xfrm>
            <a:off x="793790" y="4780955"/>
            <a:ext cx="6436400" cy="680442"/>
          </a:xfrm>
          <a:prstGeom prst="roundRect">
            <a:avLst>
              <a:gd name="adj" fmla="val 480029"/>
            </a:avLst>
          </a:prstGeom>
          <a:solidFill>
            <a:srgbClr val="FCE2CF"/>
          </a:solidFill>
          <a:ln w="7620">
            <a:solidFill>
              <a:srgbClr val="E2C8B5"/>
            </a:solidFill>
            <a:prstDash val="solid"/>
          </a:ln>
        </p:spPr>
      </p:sp>
      <p:sp>
        <p:nvSpPr>
          <p:cNvPr id="12" name="Text 10"/>
          <p:cNvSpPr/>
          <p:nvPr/>
        </p:nvSpPr>
        <p:spPr>
          <a:xfrm>
            <a:off x="3841909" y="490847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3" name="Text 11"/>
          <p:cNvSpPr/>
          <p:nvPr/>
        </p:nvSpPr>
        <p:spPr>
          <a:xfrm>
            <a:off x="1020604" y="5688211"/>
            <a:ext cx="4144566"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Comprehensive Asset Coverage</a:t>
            </a:r>
            <a:endParaRPr lang="en-US" sz="2200" dirty="0"/>
          </a:p>
        </p:txBody>
      </p:sp>
      <p:sp>
        <p:nvSpPr>
          <p:cNvPr id="14" name="Text 12"/>
          <p:cNvSpPr/>
          <p:nvPr/>
        </p:nvSpPr>
        <p:spPr>
          <a:xfrm>
            <a:off x="1020604" y="6178629"/>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Protects EC2, ELB, CloudFront, Global Accelerator, and Route 53.</a:t>
            </a:r>
            <a:endParaRPr lang="en-US" sz="1750" dirty="0"/>
          </a:p>
        </p:txBody>
      </p:sp>
      <p:sp>
        <p:nvSpPr>
          <p:cNvPr id="15" name="Shape 13"/>
          <p:cNvSpPr/>
          <p:nvPr/>
        </p:nvSpPr>
        <p:spPr>
          <a:xfrm>
            <a:off x="7400211" y="4780955"/>
            <a:ext cx="6436400" cy="680442"/>
          </a:xfrm>
          <a:prstGeom prst="roundRect">
            <a:avLst>
              <a:gd name="adj" fmla="val 480029"/>
            </a:avLst>
          </a:prstGeom>
          <a:solidFill>
            <a:srgbClr val="FCE2CF"/>
          </a:solidFill>
          <a:ln w="7620">
            <a:solidFill>
              <a:srgbClr val="E2C8B5"/>
            </a:solidFill>
            <a:prstDash val="solid"/>
          </a:ln>
        </p:spPr>
      </p:sp>
      <p:sp>
        <p:nvSpPr>
          <p:cNvPr id="16" name="Text 14"/>
          <p:cNvSpPr/>
          <p:nvPr/>
        </p:nvSpPr>
        <p:spPr>
          <a:xfrm>
            <a:off x="10448330" y="490847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4</a:t>
            </a:r>
            <a:endParaRPr lang="en-US" sz="2650" dirty="0"/>
          </a:p>
        </p:txBody>
      </p:sp>
      <p:sp>
        <p:nvSpPr>
          <p:cNvPr id="17" name="Text 15"/>
          <p:cNvSpPr/>
          <p:nvPr/>
        </p:nvSpPr>
        <p:spPr>
          <a:xfrm>
            <a:off x="7627025" y="5688211"/>
            <a:ext cx="3064669"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Maintained Availability</a:t>
            </a:r>
            <a:endParaRPr lang="en-US" sz="2200" dirty="0"/>
          </a:p>
        </p:txBody>
      </p:sp>
      <p:sp>
        <p:nvSpPr>
          <p:cNvPr id="18" name="Text 16"/>
          <p:cNvSpPr/>
          <p:nvPr/>
        </p:nvSpPr>
        <p:spPr>
          <a:xfrm>
            <a:off x="7627025" y="6178629"/>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Ensures low latency and continuous availability during attacks.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2025-07-28T06:08:00Z</dcterms:created>
  <dcterms:modified xsi:type="dcterms:W3CDTF">2025-07-28T06:08:00Z</dcterms:modified>
</cp:coreProperties>
</file>